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25"/>
  </p:notesMasterIdLst>
  <p:sldIdLst>
    <p:sldId id="256" r:id="rId2"/>
    <p:sldId id="262" r:id="rId3"/>
    <p:sldId id="258" r:id="rId4"/>
    <p:sldId id="276" r:id="rId5"/>
    <p:sldId id="259" r:id="rId6"/>
    <p:sldId id="277" r:id="rId7"/>
    <p:sldId id="260" r:id="rId8"/>
    <p:sldId id="279" r:id="rId9"/>
    <p:sldId id="278" r:id="rId10"/>
    <p:sldId id="263" r:id="rId11"/>
    <p:sldId id="264" r:id="rId12"/>
    <p:sldId id="265" r:id="rId13"/>
    <p:sldId id="266" r:id="rId14"/>
    <p:sldId id="267" r:id="rId15"/>
    <p:sldId id="268" r:id="rId16"/>
    <p:sldId id="280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572CBCF3-DD42-47A8-822A-ED371E8DDC92}">
          <p14:sldIdLst>
            <p14:sldId id="256"/>
            <p14:sldId id="262"/>
            <p14:sldId id="258"/>
            <p14:sldId id="276"/>
            <p14:sldId id="259"/>
            <p14:sldId id="277"/>
            <p14:sldId id="260"/>
            <p14:sldId id="279"/>
            <p14:sldId id="278"/>
            <p14:sldId id="263"/>
            <p14:sldId id="264"/>
            <p14:sldId id="265"/>
            <p14:sldId id="266"/>
            <p14:sldId id="267"/>
            <p14:sldId id="268"/>
            <p14:sldId id="280"/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30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A88884-C3AC-4202-ADFE-055DCCA8134E}" type="datetimeFigureOut">
              <a:rPr lang="es-MX" smtClean="0"/>
              <a:t>11/01/2026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C92D7-27AF-4964-8DD5-F5B4F1BF7B6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78703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C92D7-27AF-4964-8DD5-F5B4F1BF7B60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60809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04CC-A54F-43F1-A438-726DDE4E346D}" type="datetimeFigureOut">
              <a:rPr lang="es-MX" smtClean="0"/>
              <a:t>11/01/2026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9F9E-1DC5-4487-B792-95782844D336}" type="slidenum">
              <a:rPr lang="es-MX" smtClean="0"/>
              <a:t>‹Nº›</a:t>
            </a:fld>
            <a:endParaRPr lang="es-MX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4128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04CC-A54F-43F1-A438-726DDE4E346D}" type="datetimeFigureOut">
              <a:rPr lang="es-MX" smtClean="0"/>
              <a:t>11/01/2026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9F9E-1DC5-4487-B792-95782844D33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84546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04CC-A54F-43F1-A438-726DDE4E346D}" type="datetimeFigureOut">
              <a:rPr lang="es-MX" smtClean="0"/>
              <a:t>11/01/2026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9F9E-1DC5-4487-B792-95782844D33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14463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04CC-A54F-43F1-A438-726DDE4E346D}" type="datetimeFigureOut">
              <a:rPr lang="es-MX" smtClean="0"/>
              <a:t>11/01/2026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9F9E-1DC5-4487-B792-95782844D33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81251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04CC-A54F-43F1-A438-726DDE4E346D}" type="datetimeFigureOut">
              <a:rPr lang="es-MX" smtClean="0"/>
              <a:t>11/01/2026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9F9E-1DC5-4487-B792-95782844D336}" type="slidenum">
              <a:rPr lang="es-MX" smtClean="0"/>
              <a:t>‹Nº›</a:t>
            </a:fld>
            <a:endParaRPr lang="es-MX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897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04CC-A54F-43F1-A438-726DDE4E346D}" type="datetimeFigureOut">
              <a:rPr lang="es-MX" smtClean="0"/>
              <a:t>11/01/2026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9F9E-1DC5-4487-B792-95782844D33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84023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04CC-A54F-43F1-A438-726DDE4E346D}" type="datetimeFigureOut">
              <a:rPr lang="es-MX" smtClean="0"/>
              <a:t>11/01/2026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9F9E-1DC5-4487-B792-95782844D33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4724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04CC-A54F-43F1-A438-726DDE4E346D}" type="datetimeFigureOut">
              <a:rPr lang="es-MX" smtClean="0"/>
              <a:t>11/01/2026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9F9E-1DC5-4487-B792-95782844D33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01969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04CC-A54F-43F1-A438-726DDE4E346D}" type="datetimeFigureOut">
              <a:rPr lang="es-MX" smtClean="0"/>
              <a:t>11/01/2026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9F9E-1DC5-4487-B792-95782844D33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0137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36C04CC-A54F-43F1-A438-726DDE4E346D}" type="datetimeFigureOut">
              <a:rPr lang="es-MX" smtClean="0"/>
              <a:t>11/01/2026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5B9F9E-1DC5-4487-B792-95782844D33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1194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04CC-A54F-43F1-A438-726DDE4E346D}" type="datetimeFigureOut">
              <a:rPr lang="es-MX" smtClean="0"/>
              <a:t>11/01/2026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9F9E-1DC5-4487-B792-95782844D33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57793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36C04CC-A54F-43F1-A438-726DDE4E346D}" type="datetimeFigureOut">
              <a:rPr lang="es-MX" smtClean="0"/>
              <a:t>11/01/2026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25B9F9E-1DC5-4487-B792-95782844D336}" type="slidenum">
              <a:rPr lang="es-MX" smtClean="0"/>
              <a:t>‹Nº›</a:t>
            </a:fld>
            <a:endParaRPr lang="es-MX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79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5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B60B2D-A3A2-4E85-A437-86B2E3E89B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709" y="605896"/>
            <a:ext cx="3542615" cy="56462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>
                <a:solidFill>
                  <a:srgbClr val="FFFFFF"/>
                </a:solidFill>
              </a:rPr>
              <a:t>Detección</a:t>
            </a:r>
            <a:r>
              <a:rPr lang="en-US" sz="3600" dirty="0">
                <a:solidFill>
                  <a:srgbClr val="FFFFFF"/>
                </a:solidFill>
              </a:rPr>
              <a:t> de </a:t>
            </a:r>
            <a:r>
              <a:rPr lang="en-US" sz="3600" dirty="0" err="1">
                <a:solidFill>
                  <a:srgbClr val="FFFFFF"/>
                </a:solidFill>
              </a:rPr>
              <a:t>fallas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r>
              <a:rPr lang="en-US" sz="3600" dirty="0" err="1">
                <a:solidFill>
                  <a:srgbClr val="FFFFFF"/>
                </a:solidFill>
              </a:rPr>
              <a:t>en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r>
              <a:rPr lang="en-US" sz="3600" dirty="0" err="1">
                <a:solidFill>
                  <a:srgbClr val="FFFFFF"/>
                </a:solidFill>
              </a:rPr>
              <a:t>motores</a:t>
            </a:r>
            <a:r>
              <a:rPr lang="en-US" sz="3600" dirty="0">
                <a:solidFill>
                  <a:srgbClr val="FFFFFF"/>
                </a:solidFill>
              </a:rPr>
              <a:t> de </a:t>
            </a:r>
            <a:r>
              <a:rPr lang="en-US" sz="3600" dirty="0" err="1">
                <a:solidFill>
                  <a:srgbClr val="FFFFFF"/>
                </a:solidFill>
              </a:rPr>
              <a:t>turbinas</a:t>
            </a:r>
            <a:r>
              <a:rPr lang="en-US" sz="3600" dirty="0">
                <a:solidFill>
                  <a:srgbClr val="FFFFFF"/>
                </a:solidFill>
              </a:rPr>
              <a:t> de gas a </a:t>
            </a:r>
            <a:r>
              <a:rPr lang="en-US" sz="3600" dirty="0" err="1">
                <a:solidFill>
                  <a:srgbClr val="FFFFFF"/>
                </a:solidFill>
              </a:rPr>
              <a:t>través</a:t>
            </a:r>
            <a:r>
              <a:rPr lang="en-US" sz="3600" dirty="0">
                <a:solidFill>
                  <a:srgbClr val="FFFFFF"/>
                </a:solidFill>
              </a:rPr>
              <a:t> de </a:t>
            </a:r>
            <a:r>
              <a:rPr lang="en-US" sz="3600" dirty="0" err="1">
                <a:solidFill>
                  <a:srgbClr val="FFFFFF"/>
                </a:solidFill>
              </a:rPr>
              <a:t>modelos</a:t>
            </a:r>
            <a:r>
              <a:rPr lang="en-US" sz="3600" dirty="0">
                <a:solidFill>
                  <a:srgbClr val="FFFFFF"/>
                </a:solidFill>
              </a:rPr>
              <a:t> de Machine Learning</a:t>
            </a:r>
          </a:p>
        </p:txBody>
      </p:sp>
      <p:sp>
        <p:nvSpPr>
          <p:cNvPr id="6" name="Rectangle 17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0929B38-5695-440F-B2C2-27A2D3E691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9506" y="1820058"/>
            <a:ext cx="6665941" cy="4513771"/>
          </a:xfrm>
        </p:spPr>
        <p:txBody>
          <a:bodyPr vert="horz" lIns="0" tIns="45720" rIns="0" bIns="45720" rtlCol="0" anchor="ctr">
            <a:normAutofit/>
          </a:bodyPr>
          <a:lstStyle/>
          <a:p>
            <a:pPr indent="-182880" algn="ctr"/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Integrantes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marL="285750" indent="-182880">
              <a:buFont typeface="Calibri" panose="020F0502020204030204" pitchFamily="34" charset="0"/>
              <a:buChar char="-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Laura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martir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beltrán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		   - C411</a:t>
            </a:r>
          </a:p>
          <a:p>
            <a:pPr marL="285750" indent="-182880"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Ariadna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Velázquez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rey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		   - C411</a:t>
            </a:r>
          </a:p>
          <a:p>
            <a:pPr marL="285750" indent="-182880"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Lía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Stephanie López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rosales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	   - C411</a:t>
            </a:r>
          </a:p>
          <a:p>
            <a:pPr marL="285750" indent="-182880">
              <a:buFont typeface="Calibri" panose="020F0502020204030204" pitchFamily="34" charset="0"/>
              <a:buChar char="-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Yesenia Valdés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rodríguez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		   - C411</a:t>
            </a:r>
          </a:p>
          <a:p>
            <a:pPr marL="285750" indent="-182880">
              <a:buFont typeface="Calibri" panose="020F0502020204030204" pitchFamily="34" charset="0"/>
              <a:buChar char="-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Olivia Ibáñez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mustelier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		   - C411</a:t>
            </a:r>
          </a:p>
          <a:p>
            <a:pPr marL="285750" indent="-182880">
              <a:buFont typeface="Calibri" panose="020F0502020204030204" pitchFamily="34" charset="0"/>
              <a:buChar char="-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Adrian Hernández castellanos	   - C412</a:t>
            </a:r>
          </a:p>
          <a:p>
            <a:pPr marL="285750" indent="-182880">
              <a:buFont typeface="Calibri" panose="020F0502020204030204" pitchFamily="34" charset="0"/>
              <a:buChar char="-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marL="285750" indent="-182880">
              <a:buFont typeface="Calibri" panose="020F0502020204030204" pitchFamily="34" charset="0"/>
              <a:buChar char="-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60000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B5AA47-5683-4F7F-B08E-AA086C6F8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Modelos para el primer problema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9D5BF6-E1C6-4274-A4B1-D13640A17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s-MX" dirty="0"/>
              <a:t> Regresión Logística (LR)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/>
              <a:t> </a:t>
            </a:r>
            <a:r>
              <a:rPr lang="es-MX" dirty="0" err="1"/>
              <a:t>Support</a:t>
            </a:r>
            <a:r>
              <a:rPr lang="es-MX" dirty="0"/>
              <a:t> Vector Machine (SVM)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/>
              <a:t> Extreme </a:t>
            </a:r>
            <a:r>
              <a:rPr lang="es-MX" dirty="0" err="1"/>
              <a:t>Gradient</a:t>
            </a:r>
            <a:r>
              <a:rPr lang="es-MX" dirty="0"/>
              <a:t> </a:t>
            </a:r>
            <a:r>
              <a:rPr lang="es-MX" dirty="0" err="1"/>
              <a:t>Boosting</a:t>
            </a:r>
            <a:r>
              <a:rPr lang="es-MX" dirty="0"/>
              <a:t> (</a:t>
            </a:r>
            <a:r>
              <a:rPr lang="es-MX" dirty="0" err="1"/>
              <a:t>XGBoost</a:t>
            </a:r>
            <a:r>
              <a:rPr lang="es-MX" dirty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/>
              <a:t> Ensemble </a:t>
            </a:r>
            <a:r>
              <a:rPr lang="es-MX" dirty="0" err="1"/>
              <a:t>XGBoost</a:t>
            </a:r>
            <a:endParaRPr lang="es-MX" dirty="0"/>
          </a:p>
          <a:p>
            <a:pPr>
              <a:buFont typeface="Wingdings" panose="05000000000000000000" pitchFamily="2" charset="2"/>
              <a:buChar char="Ø"/>
            </a:pPr>
            <a:r>
              <a:rPr lang="es-MX" dirty="0"/>
              <a:t> </a:t>
            </a:r>
            <a:r>
              <a:rPr lang="es-MX" dirty="0" err="1"/>
              <a:t>Random</a:t>
            </a:r>
            <a:r>
              <a:rPr lang="es-MX" dirty="0"/>
              <a:t> Forest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/>
              <a:t> Ensemble híbrido </a:t>
            </a:r>
            <a:r>
              <a:rPr lang="es-MX" dirty="0" err="1"/>
              <a:t>XGBoost</a:t>
            </a:r>
            <a:r>
              <a:rPr lang="es-MX" dirty="0"/>
              <a:t> y </a:t>
            </a:r>
            <a:r>
              <a:rPr lang="es-MX" dirty="0" err="1"/>
              <a:t>Random</a:t>
            </a:r>
            <a:r>
              <a:rPr lang="es-MX" dirty="0"/>
              <a:t> Forest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/>
              <a:t> Redes neuronales (MLP)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/>
              <a:t> Ensemble híbrido SVM y LR</a:t>
            </a:r>
          </a:p>
        </p:txBody>
      </p:sp>
    </p:spTree>
    <p:extLst>
      <p:ext uri="{BB962C8B-B14F-4D97-AF65-F5344CB8AC3E}">
        <p14:creationId xmlns:p14="http://schemas.microsoft.com/office/powerpoint/2010/main" val="1306753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C83080-3C94-40F4-855B-36767A756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Línea de partida: Regresión Logística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6C9CF0-DB48-4701-AE30-0B6193337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s-MX" dirty="0"/>
              <a:t> Se exploró el ajuste de pesos de clase (</a:t>
            </a:r>
            <a:r>
              <a:rPr lang="es-MX" dirty="0" err="1"/>
              <a:t>classweight</a:t>
            </a:r>
            <a:r>
              <a:rPr lang="es-MX" dirty="0"/>
              <a:t>) y estrategias de </a:t>
            </a:r>
            <a:r>
              <a:rPr lang="es-MX" dirty="0" err="1"/>
              <a:t>remuestreo</a:t>
            </a:r>
            <a:r>
              <a:rPr lang="es-MX" dirty="0"/>
              <a:t> (SMOTE, </a:t>
            </a:r>
            <a:r>
              <a:rPr lang="es-MX" dirty="0" err="1"/>
              <a:t>RandomUnderSampler</a:t>
            </a:r>
            <a:r>
              <a:rPr lang="es-MX" dirty="0"/>
              <a:t>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50D2B18-12F9-4A0B-8FF2-FE3773C45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892" y="2620862"/>
            <a:ext cx="3813737" cy="117482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1285BBC-54C0-494A-A503-86FD44D35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16" y="3915872"/>
            <a:ext cx="3975899" cy="227707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C4FA7AC-BD2B-4264-91F8-293060FC9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175" y="3857414"/>
            <a:ext cx="3176969" cy="246656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D4FED62-2BBB-44BB-8CB5-2978D0C4A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125" y="2618265"/>
            <a:ext cx="5111794" cy="115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31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D1ED9E-DCB6-4F6C-87F1-27A9848D6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Máquina de Soporte Vectorial (SVM)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731F60-03B6-443C-88FF-75BEAA45E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s-MX" dirty="0"/>
              <a:t> Se probaron los casos aplicando estrategias de submuestreo y sin aplicar estrategias.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942BDB-9485-4F45-9CE6-1AC8BAD33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313206"/>
            <a:ext cx="4097477" cy="129451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8ADE5A3-C793-4FA3-8FD3-9159AD568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711" y="3607724"/>
            <a:ext cx="4172694" cy="252190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ED40F1E-3E5D-4CA3-83E2-C181531BF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8205" y="2313206"/>
            <a:ext cx="3091309" cy="238593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B9FF848-7FE8-432E-BDB0-8878C8912C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4110" y="4839616"/>
            <a:ext cx="5919497" cy="102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943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6FA4D-6D81-4FAA-95A3-FD257D28C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XGBoost</a:t>
            </a:r>
            <a:r>
              <a:rPr lang="es-MX" dirty="0"/>
              <a:t> y ensemble…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C4AB98-A51B-4F9E-96C6-A247FA9CF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22062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MX" dirty="0"/>
              <a:t> Para el desbalance se ajustó el parámetro </a:t>
            </a:r>
            <a:r>
              <a:rPr lang="es-MX" dirty="0" err="1"/>
              <a:t>scale_pos_weight</a:t>
            </a:r>
            <a:r>
              <a:rPr lang="es-MX" dirty="0"/>
              <a:t> para optimizar la sensibilidad del modelo a clases minoritarias</a:t>
            </a:r>
          </a:p>
          <a:p>
            <a:pPr>
              <a:buFont typeface="Wingdings" panose="05000000000000000000" pitchFamily="2" charset="2"/>
              <a:buChar char="Ø"/>
            </a:pPr>
            <a:endParaRPr lang="es-MX" dirty="0"/>
          </a:p>
          <a:p>
            <a:pPr>
              <a:buFont typeface="Wingdings" panose="05000000000000000000" pitchFamily="2" charset="2"/>
              <a:buChar char="Ø"/>
            </a:pPr>
            <a:endParaRPr lang="es-MX" dirty="0"/>
          </a:p>
          <a:p>
            <a:pPr>
              <a:buFont typeface="Wingdings" panose="05000000000000000000" pitchFamily="2" charset="2"/>
              <a:buChar char="Ø"/>
            </a:pPr>
            <a:endParaRPr lang="es-MX" dirty="0"/>
          </a:p>
          <a:p>
            <a:pPr>
              <a:buFont typeface="Wingdings" panose="05000000000000000000" pitchFamily="2" charset="2"/>
              <a:buChar char="Ø"/>
            </a:pPr>
            <a:endParaRPr lang="es-MX" dirty="0"/>
          </a:p>
          <a:p>
            <a:pPr>
              <a:buFont typeface="Wingdings" panose="05000000000000000000" pitchFamily="2" charset="2"/>
              <a:buChar char="Ø"/>
            </a:pPr>
            <a:endParaRPr lang="es-MX" dirty="0"/>
          </a:p>
          <a:p>
            <a:pPr>
              <a:buFont typeface="Wingdings" panose="05000000000000000000" pitchFamily="2" charset="2"/>
              <a:buChar char="Ø"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>
              <a:buFont typeface="Wingdings" panose="05000000000000000000" pitchFamily="2" charset="2"/>
              <a:buChar char="Ø"/>
            </a:pPr>
            <a:r>
              <a:rPr lang="es-MX" dirty="0"/>
              <a:t> Ensemble de los 3 mejores </a:t>
            </a:r>
            <a:r>
              <a:rPr lang="es-MX" dirty="0" err="1"/>
              <a:t>XGBoost</a:t>
            </a:r>
            <a:r>
              <a:rPr lang="es-MX" dirty="0"/>
              <a:t> de </a:t>
            </a:r>
            <a:r>
              <a:rPr lang="es-MX" dirty="0" err="1"/>
              <a:t>Optuna</a:t>
            </a:r>
            <a:r>
              <a:rPr lang="es-MX" dirty="0"/>
              <a:t>: Se usó </a:t>
            </a:r>
            <a:r>
              <a:rPr lang="es-MX" dirty="0" err="1"/>
              <a:t>VotingClassifier</a:t>
            </a:r>
            <a:r>
              <a:rPr lang="es-MX" dirty="0"/>
              <a:t> con </a:t>
            </a:r>
            <a:r>
              <a:rPr lang="es-MX" dirty="0" err="1"/>
              <a:t>Soft</a:t>
            </a:r>
            <a:r>
              <a:rPr lang="es-MX" dirty="0"/>
              <a:t> </a:t>
            </a:r>
            <a:r>
              <a:rPr lang="es-MX" dirty="0" err="1"/>
              <a:t>Voting</a:t>
            </a:r>
            <a:r>
              <a:rPr lang="es-MX" dirty="0"/>
              <a:t>. No hubo mejora significativa (F2-score = 0.8336 en test)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F782DAD-EFFE-47EF-8D11-624577464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003" y="2527878"/>
            <a:ext cx="3147346" cy="169498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ACDE4C1-E69B-4C18-97AD-DADE2920A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782" y="2386234"/>
            <a:ext cx="3464533" cy="200005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0CD84CA-7FEC-4103-9F85-60B603A7E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038" y="2421884"/>
            <a:ext cx="3197365" cy="258128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387C4B3-8A01-40B5-B4A4-E66ADE915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1003" y="4400295"/>
            <a:ext cx="3555565" cy="84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14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AE3B68-AA3D-424C-B549-147CD83FF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Random</a:t>
            </a:r>
            <a:r>
              <a:rPr lang="es-MX" dirty="0"/>
              <a:t> Forest y ensemble con </a:t>
            </a:r>
            <a:r>
              <a:rPr lang="es-MX" dirty="0" err="1"/>
              <a:t>XGBoost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EB78D2-C0A4-44F2-85E8-96C5AC448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30568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MX" dirty="0"/>
              <a:t> Se probó la estrategia </a:t>
            </a:r>
            <a:r>
              <a:rPr lang="es-MX" dirty="0" err="1"/>
              <a:t>RandomUnderSampling</a:t>
            </a:r>
            <a:r>
              <a:rPr lang="es-MX" dirty="0"/>
              <a:t> y el ajuste del parámetro </a:t>
            </a:r>
            <a:r>
              <a:rPr lang="es-MX" dirty="0" err="1"/>
              <a:t>balanced_subsample</a:t>
            </a:r>
            <a:endParaRPr lang="es-MX" dirty="0"/>
          </a:p>
          <a:p>
            <a:pPr>
              <a:buFont typeface="Wingdings" panose="05000000000000000000" pitchFamily="2" charset="2"/>
              <a:buChar char="Ø"/>
            </a:pPr>
            <a:endParaRPr lang="es-MX" dirty="0"/>
          </a:p>
          <a:p>
            <a:pPr>
              <a:buFont typeface="Wingdings" panose="05000000000000000000" pitchFamily="2" charset="2"/>
              <a:buChar char="Ø"/>
            </a:pPr>
            <a:endParaRPr lang="es-MX" dirty="0"/>
          </a:p>
          <a:p>
            <a:pPr>
              <a:buFont typeface="Wingdings" panose="05000000000000000000" pitchFamily="2" charset="2"/>
              <a:buChar char="Ø"/>
            </a:pPr>
            <a:endParaRPr lang="es-MX" dirty="0"/>
          </a:p>
          <a:p>
            <a:pPr>
              <a:buFont typeface="Wingdings" panose="05000000000000000000" pitchFamily="2" charset="2"/>
              <a:buChar char="Ø"/>
            </a:pPr>
            <a:endParaRPr lang="es-MX" dirty="0"/>
          </a:p>
          <a:p>
            <a:pPr>
              <a:buFont typeface="Wingdings" panose="05000000000000000000" pitchFamily="2" charset="2"/>
              <a:buChar char="Ø"/>
            </a:pPr>
            <a:endParaRPr lang="es-MX" dirty="0"/>
          </a:p>
          <a:p>
            <a:pPr>
              <a:buFont typeface="Wingdings" panose="05000000000000000000" pitchFamily="2" charset="2"/>
              <a:buChar char="Ø"/>
            </a:pPr>
            <a:endParaRPr lang="es-MX" dirty="0"/>
          </a:p>
          <a:p>
            <a:pPr>
              <a:buFont typeface="Wingdings" panose="05000000000000000000" pitchFamily="2" charset="2"/>
              <a:buChar char="Ø"/>
            </a:pPr>
            <a:endParaRPr lang="es-MX" dirty="0"/>
          </a:p>
          <a:p>
            <a:pPr>
              <a:buFont typeface="Wingdings" panose="05000000000000000000" pitchFamily="2" charset="2"/>
              <a:buChar char="Ø"/>
            </a:pPr>
            <a:r>
              <a:rPr lang="es-MX" dirty="0"/>
              <a:t> Ensamble </a:t>
            </a:r>
            <a:r>
              <a:rPr lang="es-MX" dirty="0" err="1"/>
              <a:t>Random</a:t>
            </a:r>
            <a:r>
              <a:rPr lang="es-MX" dirty="0"/>
              <a:t> Forest y </a:t>
            </a:r>
            <a:r>
              <a:rPr lang="es-MX" dirty="0" err="1"/>
              <a:t>XGBoost</a:t>
            </a:r>
            <a:r>
              <a:rPr lang="es-MX" dirty="0"/>
              <a:t>: Se probó usar </a:t>
            </a:r>
            <a:r>
              <a:rPr lang="es-MX" dirty="0" err="1"/>
              <a:t>VotingClassifier</a:t>
            </a:r>
            <a:r>
              <a:rPr lang="es-MX" dirty="0"/>
              <a:t> con </a:t>
            </a:r>
            <a:r>
              <a:rPr lang="es-MX" dirty="0" err="1"/>
              <a:t>Soft</a:t>
            </a:r>
            <a:r>
              <a:rPr lang="es-MX" dirty="0"/>
              <a:t> </a:t>
            </a:r>
            <a:r>
              <a:rPr lang="es-MX" dirty="0" err="1"/>
              <a:t>Voting</a:t>
            </a:r>
            <a:r>
              <a:rPr lang="es-MX" dirty="0"/>
              <a:t>. No hubo mejora significativa (F2-Score = 0.8426)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3BDC491-4F18-45E6-8C9C-BF772F065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011" y="2218423"/>
            <a:ext cx="3682538" cy="79394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4C2A4C1-E3E7-42D9-A113-F25222163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805" y="3120739"/>
            <a:ext cx="3801489" cy="220941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ACCE63E-F2E3-438E-AA32-2552D238B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557" y="2315000"/>
            <a:ext cx="2456014" cy="193735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C0EEF72-4BD5-44CC-80FD-5BEA74479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7010" y="4360726"/>
            <a:ext cx="5410954" cy="95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23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CD026D-8946-4249-97F3-637FF0625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Perceptrón multicapa…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12628F-B588-4A7D-B09A-4E2EE91A9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s-MX" dirty="0"/>
              <a:t> Se realizó experimentación con las técnicas SMOTE, </a:t>
            </a:r>
            <a:r>
              <a:rPr lang="es-MX" dirty="0" err="1"/>
              <a:t>Undersampling</a:t>
            </a:r>
            <a:r>
              <a:rPr lang="es-MX" dirty="0"/>
              <a:t> y sin </a:t>
            </a:r>
            <a:r>
              <a:rPr lang="es-MX" dirty="0" err="1"/>
              <a:t>remuestreo</a:t>
            </a:r>
            <a:r>
              <a:rPr lang="es-MX" dirty="0"/>
              <a:t>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F46DF57-9F5D-4C13-BC5F-CB3F2D02C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258503"/>
            <a:ext cx="3022726" cy="159891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BF67C5B-8469-48B4-8704-0A9BA0544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15" y="4002624"/>
            <a:ext cx="3714855" cy="207554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502E4A7-C10B-42EC-A821-1BE271DB2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163" y="2285153"/>
            <a:ext cx="3378833" cy="157226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23079EC-BB75-4B50-A826-C2346101B9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5978" y="2285153"/>
            <a:ext cx="3310943" cy="50734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55E4A23-D8CD-4B56-93E9-2D0CE2A33C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3163" y="3901999"/>
            <a:ext cx="3853400" cy="227679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46BA351-1B6B-4912-8006-7D29488DA9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3656" y="2900870"/>
            <a:ext cx="3022726" cy="244496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A9943DD-28C3-4796-9380-DFCB08531A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8732" y="5345835"/>
            <a:ext cx="2542053" cy="71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13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0CC622-E1A4-4A0B-893B-AFB0A4361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SVM + Regresión Logística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124408-3B95-43F8-ACC8-C9AE42562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s-MX" dirty="0"/>
              <a:t> </a:t>
            </a:r>
            <a:r>
              <a:rPr lang="es-MX" dirty="0" err="1"/>
              <a:t>Voting</a:t>
            </a:r>
            <a:r>
              <a:rPr lang="es-MX" dirty="0"/>
              <a:t> </a:t>
            </a:r>
            <a:r>
              <a:rPr lang="es-MX" dirty="0" err="1"/>
              <a:t>Classifier</a:t>
            </a:r>
            <a:r>
              <a:rPr lang="es-MX" dirty="0"/>
              <a:t> (</a:t>
            </a:r>
            <a:r>
              <a:rPr lang="es-MX" dirty="0" err="1"/>
              <a:t>softvoting</a:t>
            </a:r>
            <a:r>
              <a:rPr lang="es-MX" dirty="0"/>
              <a:t>) con asignación de pesos otorgando mayor relevancia a las estimaciones de SVM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AB6C679-5584-40D3-B063-31F9E5B54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711593"/>
            <a:ext cx="4167292" cy="32492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2672024-5359-40F6-98DF-3D778BF59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537" y="3562004"/>
            <a:ext cx="5251259" cy="104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69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7E3EA1-A1C3-4C6A-83EC-F07252F3A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Conclusiones para el primer problema…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8E5393-777F-4C0E-979F-BED432465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s-MX" dirty="0"/>
              <a:t> SVM presentó una curva de aprendizaje saludable, con valor óptimo 0.8687 y resultado en test de 0.8737. Obtuvo buen desempeño según la matriz de confusión.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/>
              <a:t> Red Neuronal alcanzó resultados bastante cercanos con un valor óptimo de 0.8684 y resultado en test de 0.8653. Obtuvo un desempeño ligeramente inferior al de SVM.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/>
              <a:t> SVM + Regresión Logística alcanzó un resultado en test más alto que el de SVM con valor 0.8745, sin embargo la matriz de confusión tuvo peor desempeño.</a:t>
            </a:r>
          </a:p>
          <a:p>
            <a:pPr>
              <a:buFont typeface="Wingdings" panose="05000000000000000000" pitchFamily="2" charset="2"/>
              <a:buChar char="Ø"/>
            </a:pPr>
            <a:endParaRPr lang="es-MX" dirty="0"/>
          </a:p>
          <a:p>
            <a:pPr>
              <a:buFont typeface="Wingdings" panose="05000000000000000000" pitchFamily="2" charset="2"/>
              <a:buChar char="v"/>
            </a:pPr>
            <a:r>
              <a:rPr lang="es-MX" dirty="0"/>
              <a:t> Mejor modelo: SVM</a:t>
            </a:r>
          </a:p>
        </p:txBody>
      </p:sp>
    </p:spTree>
    <p:extLst>
      <p:ext uri="{BB962C8B-B14F-4D97-AF65-F5344CB8AC3E}">
        <p14:creationId xmlns:p14="http://schemas.microsoft.com/office/powerpoint/2010/main" val="2825082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9EDF9-3D92-4AE0-878D-AD1E0B9B1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Modelos para el segundo problema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38B157-3BFA-41B6-98C7-FDDDC2913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s-MX" dirty="0"/>
              <a:t> Regresión Logística (LR)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/>
              <a:t> Clasificador de K Vecinos más Cercanos (KNN)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/>
              <a:t> </a:t>
            </a:r>
            <a:r>
              <a:rPr lang="es-MX" dirty="0" err="1"/>
              <a:t>Support</a:t>
            </a:r>
            <a:r>
              <a:rPr lang="es-MX" dirty="0"/>
              <a:t> Vector Machine (SVM)</a:t>
            </a:r>
          </a:p>
          <a:p>
            <a:pPr>
              <a:buFont typeface="Wingdings" panose="05000000000000000000" pitchFamily="2" charset="2"/>
              <a:buChar char="Ø"/>
            </a:pPr>
            <a:endParaRPr lang="es-MX" dirty="0"/>
          </a:p>
          <a:p>
            <a:pPr>
              <a:buFont typeface="Wingdings" panose="05000000000000000000" pitchFamily="2" charset="2"/>
              <a:buChar char="v"/>
            </a:pPr>
            <a:r>
              <a:rPr lang="es-MX" dirty="0"/>
              <a:t> No se realizan técnicas de </a:t>
            </a:r>
            <a:r>
              <a:rPr lang="es-MX" dirty="0" err="1"/>
              <a:t>sampleo</a:t>
            </a:r>
            <a:r>
              <a:rPr lang="es-MX" dirty="0"/>
              <a:t> (</a:t>
            </a:r>
            <a:r>
              <a:rPr lang="es-MX" dirty="0" err="1"/>
              <a:t>FaultMode</a:t>
            </a:r>
            <a:r>
              <a:rPr lang="es-MX" dirty="0"/>
              <a:t> está equilibrada)</a:t>
            </a:r>
          </a:p>
        </p:txBody>
      </p:sp>
    </p:spTree>
    <p:extLst>
      <p:ext uri="{BB962C8B-B14F-4D97-AF65-F5344CB8AC3E}">
        <p14:creationId xmlns:p14="http://schemas.microsoft.com/office/powerpoint/2010/main" val="417770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DF64C5-9E56-455F-883C-8618955F4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Línea de partida: Regresión Logística (otra vez)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41C0EC2-8BA0-4B08-B92E-53F6F9E1D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8" y="2036729"/>
            <a:ext cx="4222865" cy="125281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784F711-AAF4-46F2-9411-9FF029419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8" y="3506404"/>
            <a:ext cx="4015553" cy="247249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7801602-B63C-4C0F-B132-A91723488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942" y="2036729"/>
            <a:ext cx="4954062" cy="99918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1A7155D-5A70-4AB3-8186-A785A0EE36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480" y="3416773"/>
            <a:ext cx="3752429" cy="259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32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EE6218-84B2-40BF-B32D-5FAF65C06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Problema a resolver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A2D56E-C074-436C-BF78-144FB2DAC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216343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MX" sz="2800" dirty="0"/>
              <a:t> Objetivo 1: Detectar cuándo el sistema puede estar fallando. Métrica a maximizar: F2-Score (Preferencia de falsos positivos)</a:t>
            </a:r>
          </a:p>
          <a:p>
            <a:pPr marL="0" indent="0">
              <a:buNone/>
            </a:pPr>
            <a:endParaRPr lang="es-MX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s-MX" sz="2800" dirty="0"/>
              <a:t> Objetivo 2: Detectar el tipo de falla en un sistema que está fallando. Métrica a maximizar: F1-Score (Equilibrio entre precisión y recobrado)</a:t>
            </a:r>
          </a:p>
          <a:p>
            <a:pPr>
              <a:buFont typeface="Wingdings" panose="05000000000000000000" pitchFamily="2" charset="2"/>
              <a:buChar char="Ø"/>
            </a:pPr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2613485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B53BF1-FEB8-4CFD-B74B-08FF24D64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K vecinos más cercanos (KNN)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092074-E272-45CF-AA37-72E6848D9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0230" y="2011989"/>
            <a:ext cx="2525054" cy="1583266"/>
          </a:xfrm>
        </p:spPr>
        <p:txBody>
          <a:bodyPr>
            <a:normAutofit/>
          </a:bodyPr>
          <a:lstStyle/>
          <a:p>
            <a:pPr algn="ctr"/>
            <a:r>
              <a:rPr lang="es-MX" sz="1200" dirty="0"/>
              <a:t> </a:t>
            </a:r>
            <a:r>
              <a:rPr lang="es-MX" sz="1200" dirty="0" err="1"/>
              <a:t>Hiperparámetros</a:t>
            </a:r>
            <a:r>
              <a:rPr lang="es-MX" sz="1200" dirty="0"/>
              <a:t>:</a:t>
            </a:r>
          </a:p>
          <a:p>
            <a:pPr algn="ctr"/>
            <a:r>
              <a:rPr lang="es-MX" sz="1200" dirty="0"/>
              <a:t>Algoritmo: Automático</a:t>
            </a:r>
            <a:br>
              <a:rPr lang="es-MX" sz="1200" dirty="0"/>
            </a:br>
            <a:r>
              <a:rPr lang="es-MX" sz="1200" dirty="0"/>
              <a:t>K = 11</a:t>
            </a:r>
            <a:br>
              <a:rPr lang="es-MX" sz="1200" dirty="0"/>
            </a:br>
            <a:r>
              <a:rPr lang="es-MX" sz="1200" dirty="0"/>
              <a:t>distancia: Minkowski</a:t>
            </a:r>
            <a:br>
              <a:rPr lang="es-MX" sz="1200" dirty="0"/>
            </a:br>
            <a:r>
              <a:rPr lang="es-MX" sz="1200" dirty="0"/>
              <a:t>p = 1</a:t>
            </a:r>
            <a:br>
              <a:rPr lang="es-MX" sz="1200" dirty="0"/>
            </a:br>
            <a:r>
              <a:rPr lang="es-MX" sz="1200" dirty="0"/>
              <a:t>ponderación por distancia: F1 = 0.9469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906A828-D9C3-429D-BACD-9AA8723B0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433" y="3707132"/>
            <a:ext cx="3627639" cy="216196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BE21FD3-C8DE-4641-AEC0-77015AB6D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549" y="1922254"/>
            <a:ext cx="3752566" cy="264987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BFF1A3B-3F93-4459-8EB8-D417183BC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436" y="4572130"/>
            <a:ext cx="5961244" cy="120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64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87DB36-4F9D-4C65-B6FC-2FC02528A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Support</a:t>
            </a:r>
            <a:r>
              <a:rPr lang="es-MX" dirty="0"/>
              <a:t> Vector Machine (SVM)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7F424CD-F28C-4AE5-B606-DE1603390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98536"/>
            <a:ext cx="5109374" cy="133288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8A157B8-9142-4DD0-AD28-00923C7CD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840" y="3526585"/>
            <a:ext cx="4144000" cy="254614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A9AD5AB-05CA-43C1-BBCD-1717957D6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259" y="1998536"/>
            <a:ext cx="4124901" cy="285313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FB6F999-F094-498E-8DFC-FB65408FD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0770" y="4978591"/>
            <a:ext cx="5504569" cy="109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4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B53EE1-04DE-4E29-A33D-0218F6B0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Conclusiones para el segundo problema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FEC04F-1230-40EA-8FE9-43A6A17C7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s-MX" dirty="0"/>
              <a:t> KNN obtuvo el valor más alto en test con 0.9522. No obstante, la curva de aprendizaje presenta </a:t>
            </a:r>
            <a:r>
              <a:rPr lang="es-MX" dirty="0" err="1"/>
              <a:t>overfitting</a:t>
            </a:r>
            <a:r>
              <a:rPr lang="es-MX" dirty="0"/>
              <a:t> y una predicción de </a:t>
            </a:r>
            <a:r>
              <a:rPr lang="es-MX" dirty="0" err="1"/>
              <a:t>train</a:t>
            </a:r>
            <a:r>
              <a:rPr lang="es-MX" dirty="0"/>
              <a:t> demasiado perfecta, lo cual lleva a pensar que el modelo memorizó y no aprendió como se esperaba.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/>
              <a:t> SVM presentó una curva de aprendizaje más saludable, con valores bastante cercanos a los de KNN y un score en test de 0.9427.</a:t>
            </a:r>
          </a:p>
          <a:p>
            <a:pPr marL="0" indent="0">
              <a:buNone/>
            </a:pPr>
            <a:endParaRPr lang="es-MX" dirty="0"/>
          </a:p>
          <a:p>
            <a:pPr>
              <a:buFont typeface="Wingdings" panose="05000000000000000000" pitchFamily="2" charset="2"/>
              <a:buChar char="v"/>
            </a:pPr>
            <a:r>
              <a:rPr lang="es-MX" dirty="0"/>
              <a:t> Mejor modelo: SVM</a:t>
            </a:r>
          </a:p>
        </p:txBody>
      </p:sp>
    </p:spTree>
    <p:extLst>
      <p:ext uri="{BB962C8B-B14F-4D97-AF65-F5344CB8AC3E}">
        <p14:creationId xmlns:p14="http://schemas.microsoft.com/office/powerpoint/2010/main" val="2835321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63F323-2238-46E1-9238-03AA1DBB7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Conclusiones generales del trabajo realizado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98013B-E0C4-44FC-8512-7E47BC6DA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s-MX" dirty="0"/>
              <a:t> Implementación de múltiples modelos predictivos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/>
              <a:t> Uso de varias técnicas de </a:t>
            </a:r>
            <a:r>
              <a:rPr lang="es-MX" dirty="0" err="1"/>
              <a:t>resampleado</a:t>
            </a:r>
            <a:endParaRPr lang="es-MX" dirty="0"/>
          </a:p>
          <a:p>
            <a:pPr>
              <a:buFont typeface="Wingdings" panose="05000000000000000000" pitchFamily="2" charset="2"/>
              <a:buChar char="Ø"/>
            </a:pPr>
            <a:r>
              <a:rPr lang="es-MX" dirty="0"/>
              <a:t> Análisis estadístico del conjunto de datos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/>
              <a:t> Simulación de nuevos datos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/>
              <a:t> Aplicación de la técnica de optimización de </a:t>
            </a:r>
            <a:r>
              <a:rPr lang="es-MX" dirty="0" err="1"/>
              <a:t>hiperparámetros</a:t>
            </a:r>
            <a:r>
              <a:rPr lang="es-MX" dirty="0"/>
              <a:t> automatizada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/>
              <a:t> Implementación de diversos </a:t>
            </a:r>
            <a:r>
              <a:rPr lang="es-MX" dirty="0" err="1"/>
              <a:t>ensembles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27617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67408A-83FC-44D9-958E-65C93FFF9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Conjunto de datos original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F38D68-0243-44A9-A5C9-A988E32CD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24749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s-MX" dirty="0"/>
              <a:t> Datos iniciales de menos de 25 entradas para predicciones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/>
              <a:t> Lecturas de una sola turbina, las cuales representaban un estado de mal funcionamiento (no había manera de comparar el funcionamiento correcto vs defectuoso)</a:t>
            </a:r>
          </a:p>
          <a:p>
            <a:pPr>
              <a:buFont typeface="Wingdings" panose="05000000000000000000" pitchFamily="2" charset="2"/>
              <a:buChar char="Ø"/>
            </a:pPr>
            <a:endParaRPr lang="es-MX" dirty="0"/>
          </a:p>
          <a:p>
            <a:pPr>
              <a:buFont typeface="Wingdings" panose="05000000000000000000" pitchFamily="2" charset="2"/>
              <a:buChar char="v"/>
            </a:pPr>
            <a:r>
              <a:rPr lang="es-MX" dirty="0"/>
              <a:t> Solución parcial: Gas Turbine </a:t>
            </a:r>
            <a:r>
              <a:rPr lang="es-MX" dirty="0" err="1"/>
              <a:t>Engine</a:t>
            </a:r>
            <a:r>
              <a:rPr lang="es-MX" dirty="0"/>
              <a:t> </a:t>
            </a:r>
            <a:r>
              <a:rPr lang="es-MX" dirty="0" err="1"/>
              <a:t>Fault</a:t>
            </a:r>
            <a:r>
              <a:rPr lang="es-MX" dirty="0"/>
              <a:t> </a:t>
            </a:r>
            <a:r>
              <a:rPr lang="es-MX" dirty="0" err="1"/>
              <a:t>Detection</a:t>
            </a:r>
            <a:r>
              <a:rPr lang="es-MX" dirty="0"/>
              <a:t> </a:t>
            </a:r>
            <a:r>
              <a:rPr lang="es-MX" dirty="0" err="1"/>
              <a:t>Dataset</a:t>
            </a:r>
            <a:r>
              <a:rPr lang="es-MX" dirty="0"/>
              <a:t> (1386 entradas)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dirty="0"/>
              <a:t> Problemas existentes: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/>
              <a:t> Desbalance de la variable objetivo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/>
              <a:t> Diferencia de tipos de turbinas -&gt; Diferentes normas para detectar fallos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/>
              <a:t> Todas las variables normalizadas y poca correlación entre las mismas</a:t>
            </a:r>
          </a:p>
        </p:txBody>
      </p:sp>
    </p:spTree>
    <p:extLst>
      <p:ext uri="{BB962C8B-B14F-4D97-AF65-F5344CB8AC3E}">
        <p14:creationId xmlns:p14="http://schemas.microsoft.com/office/powerpoint/2010/main" val="4142264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B03FF9-DE07-4075-B793-FE91CFE61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Resultados del análisis exploratorio inicial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4080EAD-31D3-411E-95A0-F27351307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56" y="1889587"/>
            <a:ext cx="4218743" cy="364575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43AF5E0-0436-4EE5-813B-946D02F6E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200" y="1889587"/>
            <a:ext cx="3300303" cy="24205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E68D357-CB62-4A74-AF01-E4E34AB27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8531" y="1827242"/>
            <a:ext cx="3639282" cy="280077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7612CD8-D104-4BF8-A596-0FFD18A54F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557" y="4717902"/>
            <a:ext cx="3419229" cy="128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90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E1EA0F-EBE5-4BAE-B888-03E95E9E1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Generando nuevos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465261-C7CE-4FBD-986B-55A6D45FC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MX" sz="2800" dirty="0"/>
              <a:t> Se implementó la simulación del ciclo de vida de las turbinas desde el correcto funcionamiento hasta la ruptura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sz="2800" dirty="0"/>
              <a:t> Se aplicó el conocimiento referente a fallas de las turbinas para simular el proceso de degradación a través de perturbaciones controladas en las variables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sz="2800" dirty="0"/>
              <a:t> Se utilizó un modelo KDE para respetar lo más posible el comportamiento original de las variables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sz="2800" dirty="0"/>
              <a:t> Se simuló 3 tipos de fallas específicas con diferentes afectaciones a las variables del sistema</a:t>
            </a:r>
          </a:p>
          <a:p>
            <a:pPr>
              <a:buFont typeface="Wingdings" panose="05000000000000000000" pitchFamily="2" charset="2"/>
              <a:buChar char="Ø"/>
            </a:pPr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350021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DDDFC3-74E1-4CDE-966C-4EA2A0F52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Tipos de fallas simulados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E39CD9-CCF7-4866-9DB8-2EBE9C7DE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s-MX" dirty="0"/>
              <a:t> Fallo mecánico en cojinetes: Deterioro estructural de los elementos de rodadura.</a:t>
            </a:r>
            <a:br>
              <a:rPr lang="es-MX" dirty="0"/>
            </a:br>
            <a:r>
              <a:rPr lang="es-MX" dirty="0"/>
              <a:t>Variables críticas: </a:t>
            </a:r>
            <a:r>
              <a:rPr lang="es-MX" dirty="0" err="1"/>
              <a:t>Vibrations</a:t>
            </a:r>
            <a:r>
              <a:rPr lang="es-MX" dirty="0"/>
              <a:t>, </a:t>
            </a:r>
            <a:r>
              <a:rPr lang="es-MX" dirty="0" err="1"/>
              <a:t>Oil</a:t>
            </a:r>
            <a:r>
              <a:rPr lang="es-MX" dirty="0"/>
              <a:t> </a:t>
            </a:r>
            <a:r>
              <a:rPr lang="es-MX" dirty="0" err="1"/>
              <a:t>Temperature</a:t>
            </a:r>
            <a:r>
              <a:rPr lang="es-MX" dirty="0"/>
              <a:t>, Torque, Velocidad angular (RPM).</a:t>
            </a:r>
          </a:p>
          <a:p>
            <a:pPr>
              <a:buFont typeface="Wingdings" panose="05000000000000000000" pitchFamily="2" charset="2"/>
              <a:buChar char="Ø"/>
            </a:pPr>
            <a:endParaRPr lang="es-MX" dirty="0"/>
          </a:p>
          <a:p>
            <a:pPr>
              <a:buFont typeface="Wingdings" panose="05000000000000000000" pitchFamily="2" charset="2"/>
              <a:buChar char="Ø"/>
            </a:pPr>
            <a:r>
              <a:rPr lang="es-MX" dirty="0"/>
              <a:t> Fallo de enfriamiento y presión: Pérdida de eficiencia del compresor por fugas o suciedad. </a:t>
            </a:r>
            <a:br>
              <a:rPr lang="es-MX" dirty="0"/>
            </a:br>
            <a:r>
              <a:rPr lang="es-MX" dirty="0"/>
              <a:t>Variables críticas: Air </a:t>
            </a:r>
            <a:r>
              <a:rPr lang="es-MX" dirty="0" err="1"/>
              <a:t>Pressure</a:t>
            </a:r>
            <a:r>
              <a:rPr lang="es-MX" dirty="0"/>
              <a:t>, </a:t>
            </a:r>
            <a:r>
              <a:rPr lang="es-MX" dirty="0" err="1"/>
              <a:t>Temperature</a:t>
            </a:r>
            <a:r>
              <a:rPr lang="es-MX" dirty="0"/>
              <a:t>, </a:t>
            </a:r>
            <a:r>
              <a:rPr lang="es-MX" dirty="0" err="1"/>
              <a:t>Exhaust</a:t>
            </a:r>
            <a:r>
              <a:rPr lang="es-MX" dirty="0"/>
              <a:t> Gas </a:t>
            </a:r>
            <a:r>
              <a:rPr lang="es-MX" dirty="0" err="1"/>
              <a:t>Temperature</a:t>
            </a:r>
            <a:r>
              <a:rPr lang="es-MX" dirty="0"/>
              <a:t>, Fuel Flow </a:t>
            </a:r>
            <a:r>
              <a:rPr lang="es-MX" dirty="0" err="1"/>
              <a:t>Rate</a:t>
            </a:r>
            <a:r>
              <a:rPr lang="es-MX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s-MX" dirty="0"/>
          </a:p>
          <a:p>
            <a:pPr>
              <a:buFont typeface="Wingdings" panose="05000000000000000000" pitchFamily="2" charset="2"/>
              <a:buChar char="Ø"/>
            </a:pPr>
            <a:r>
              <a:rPr lang="es-MX" dirty="0"/>
              <a:t>  Anomalía en el lazo de control de combustible: Desregulación en las válvulas de control o sensores de flujo.</a:t>
            </a:r>
            <a:br>
              <a:rPr lang="es-MX" dirty="0"/>
            </a:br>
            <a:r>
              <a:rPr lang="es-MX" dirty="0"/>
              <a:t>Variables críticas: Fuel Flow </a:t>
            </a:r>
            <a:r>
              <a:rPr lang="es-MX" dirty="0" err="1"/>
              <a:t>Rate</a:t>
            </a:r>
            <a:r>
              <a:rPr lang="es-MX" dirty="0"/>
              <a:t>, </a:t>
            </a:r>
            <a:r>
              <a:rPr lang="es-MX" dirty="0" err="1"/>
              <a:t>Temperature</a:t>
            </a:r>
            <a:r>
              <a:rPr lang="es-MX" dirty="0"/>
              <a:t>, </a:t>
            </a:r>
            <a:r>
              <a:rPr lang="es-MX" dirty="0" err="1"/>
              <a:t>Exhaust</a:t>
            </a:r>
            <a:r>
              <a:rPr lang="es-MX" dirty="0"/>
              <a:t> Gas </a:t>
            </a:r>
            <a:r>
              <a:rPr lang="es-MX" dirty="0" err="1"/>
              <a:t>Temperature</a:t>
            </a:r>
            <a:r>
              <a:rPr lang="es-MX" dirty="0"/>
              <a:t>.</a:t>
            </a:r>
            <a:br>
              <a:rPr lang="es-MX" dirty="0"/>
            </a:br>
            <a:endParaRPr lang="es-MX" dirty="0"/>
          </a:p>
          <a:p>
            <a:pPr>
              <a:buFont typeface="Wingdings" panose="05000000000000000000" pitchFamily="2" charset="2"/>
              <a:buChar char="Ø"/>
            </a:pPr>
            <a:endParaRPr lang="es-MX" dirty="0"/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28383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7962CA-DBAB-4210-B629-92E5EA89C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Resultados del nuevo análisis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A230711-90DA-4747-B1B2-C22D1B1E2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82" y="1968543"/>
            <a:ext cx="4233998" cy="381955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7F4D78D-B8DE-4A16-846C-4661FB1FD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445" y="1969556"/>
            <a:ext cx="3070070" cy="296562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C14945B-1A60-42F2-B33B-7C00E2759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6880" y="2031533"/>
            <a:ext cx="3145257" cy="74006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307A6D9-91FE-4ED3-B6BA-7DB9FC78F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8574" y="5093118"/>
            <a:ext cx="7763958" cy="98121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C3BCC07-E180-473E-981C-4A8F011BFE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5107" y="2876736"/>
            <a:ext cx="3145257" cy="211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069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A74A2D-47DB-4E13-895E-03262F7E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Preprocesamiento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05116F-6DCE-4078-A62A-C0A2BD7AC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s-MX" dirty="0"/>
              <a:t> Para el entrenamiento de los modelos se eliminaron de los conjuntos de entrenamiento y prueba las variables: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/>
              <a:t> Turbine ID: Para evitar confusión durante el entrenamiento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/>
              <a:t> TTC (Time-</a:t>
            </a:r>
            <a:r>
              <a:rPr lang="es-MX" dirty="0" err="1"/>
              <a:t>to</a:t>
            </a:r>
            <a:r>
              <a:rPr lang="es-MX" dirty="0"/>
              <a:t>-</a:t>
            </a:r>
            <a:r>
              <a:rPr lang="es-MX" dirty="0" err="1"/>
              <a:t>Collapse</a:t>
            </a:r>
            <a:r>
              <a:rPr lang="es-MX" dirty="0"/>
              <a:t>): Para evitar data </a:t>
            </a:r>
            <a:r>
              <a:rPr lang="es-MX" dirty="0" err="1"/>
              <a:t>leakage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79306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F90273-18FA-40D6-BA33-0AC495EBF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Proceso de selección de modelos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B501AB-D3D7-44A9-9661-7D68C9901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s-MX" dirty="0"/>
              <a:t> Optimizar </a:t>
            </a:r>
            <a:r>
              <a:rPr lang="es-MX" dirty="0" err="1"/>
              <a:t>hiperparámetros</a:t>
            </a:r>
            <a:r>
              <a:rPr lang="es-MX" dirty="0"/>
              <a:t> maximizando la métrica seleccionada en cada caso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dirty="0"/>
              <a:t> Uso de </a:t>
            </a:r>
            <a:r>
              <a:rPr lang="es-MX" dirty="0" err="1"/>
              <a:t>StratifiedKFold</a:t>
            </a:r>
            <a:r>
              <a:rPr lang="es-MX" dirty="0"/>
              <a:t> </a:t>
            </a:r>
            <a:r>
              <a:rPr lang="es-MX" dirty="0" err="1"/>
              <a:t>Validation</a:t>
            </a:r>
            <a:endParaRPr lang="es-MX" dirty="0"/>
          </a:p>
          <a:p>
            <a:pPr>
              <a:buFont typeface="Wingdings" panose="05000000000000000000" pitchFamily="2" charset="2"/>
              <a:buChar char="v"/>
            </a:pPr>
            <a:r>
              <a:rPr lang="es-MX" dirty="0"/>
              <a:t> En la mayoría de casos se estandarizan las variables (</a:t>
            </a:r>
            <a:r>
              <a:rPr lang="es-MX" dirty="0" err="1"/>
              <a:t>StandardScaler</a:t>
            </a:r>
            <a:r>
              <a:rPr lang="es-MX" dirty="0"/>
              <a:t>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dirty="0"/>
              <a:t> Análisis de curva de aprendizaje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dirty="0"/>
              <a:t> Evaluación en el conjunto de prueba</a:t>
            </a:r>
          </a:p>
        </p:txBody>
      </p:sp>
    </p:spTree>
    <p:extLst>
      <p:ext uri="{BB962C8B-B14F-4D97-AF65-F5344CB8AC3E}">
        <p14:creationId xmlns:p14="http://schemas.microsoft.com/office/powerpoint/2010/main" val="257707621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</TotalTime>
  <Words>1034</Words>
  <Application>Microsoft Office PowerPoint</Application>
  <PresentationFormat>Panorámica</PresentationFormat>
  <Paragraphs>111</Paragraphs>
  <Slides>23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7" baseType="lpstr">
      <vt:lpstr>Calibri</vt:lpstr>
      <vt:lpstr>Calibri Light</vt:lpstr>
      <vt:lpstr>Wingdings</vt:lpstr>
      <vt:lpstr>Retrospección</vt:lpstr>
      <vt:lpstr>Detección de fallas en motores de turbinas de gas a través de modelos de Machine Learning</vt:lpstr>
      <vt:lpstr>Problema a resolver</vt:lpstr>
      <vt:lpstr>Conjunto de datos original</vt:lpstr>
      <vt:lpstr>Resultados del análisis exploratorio inicial</vt:lpstr>
      <vt:lpstr>Generando nuevos datos</vt:lpstr>
      <vt:lpstr>Tipos de fallas simulados</vt:lpstr>
      <vt:lpstr>Resultados del nuevo análisis</vt:lpstr>
      <vt:lpstr>Preprocesamiento</vt:lpstr>
      <vt:lpstr>Proceso de selección de modelos</vt:lpstr>
      <vt:lpstr>Modelos para el primer problema</vt:lpstr>
      <vt:lpstr>Línea de partida: Regresión Logística</vt:lpstr>
      <vt:lpstr>Máquina de Soporte Vectorial (SVM)</vt:lpstr>
      <vt:lpstr>XGBoost y ensemble…</vt:lpstr>
      <vt:lpstr>Random Forest y ensemble con XGBoost</vt:lpstr>
      <vt:lpstr>Perceptrón multicapa…</vt:lpstr>
      <vt:lpstr>SVM + Regresión Logística</vt:lpstr>
      <vt:lpstr>Conclusiones para el primer problema…</vt:lpstr>
      <vt:lpstr>Modelos para el segundo problema</vt:lpstr>
      <vt:lpstr>Línea de partida: Regresión Logística (otra vez)</vt:lpstr>
      <vt:lpstr>K vecinos más cercanos (KNN)</vt:lpstr>
      <vt:lpstr>Support Vector Machine (SVM)</vt:lpstr>
      <vt:lpstr>Conclusiones para el segundo problema</vt:lpstr>
      <vt:lpstr>Conclusiones generales del trabajo realizado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Detección de fallas en motores de turbinas de gas a través de modelos de Machine Learning</dc:title>
  <dc:creator>Adrián Hernández</dc:creator>
  <cp:lastModifiedBy>Adrián Hernández</cp:lastModifiedBy>
  <cp:revision>16</cp:revision>
  <dcterms:created xsi:type="dcterms:W3CDTF">2026-01-11T02:48:15Z</dcterms:created>
  <dcterms:modified xsi:type="dcterms:W3CDTF">2026-01-12T01:56:02Z</dcterms:modified>
</cp:coreProperties>
</file>